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303" r:id="rId4"/>
    <p:sldId id="304" r:id="rId5"/>
    <p:sldId id="258" r:id="rId6"/>
    <p:sldId id="310" r:id="rId7"/>
    <p:sldId id="311" r:id="rId8"/>
    <p:sldId id="312" r:id="rId9"/>
    <p:sldId id="283" r:id="rId10"/>
    <p:sldId id="309" r:id="rId11"/>
    <p:sldId id="313" r:id="rId12"/>
    <p:sldId id="315" r:id="rId13"/>
    <p:sldId id="330" r:id="rId14"/>
    <p:sldId id="319" r:id="rId15"/>
    <p:sldId id="323" r:id="rId16"/>
    <p:sldId id="326" r:id="rId17"/>
    <p:sldId id="325" r:id="rId18"/>
    <p:sldId id="324" r:id="rId19"/>
    <p:sldId id="327" r:id="rId20"/>
    <p:sldId id="328" r:id="rId21"/>
    <p:sldId id="306" r:id="rId22"/>
    <p:sldId id="307" r:id="rId23"/>
    <p:sldId id="308" r:id="rId24"/>
    <p:sldId id="32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962A7-F153-4987-BDB6-C2FF0F8406B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04A1CD-C731-4B7F-9155-BC3370F4C13B}">
      <dgm:prSet/>
      <dgm:spPr/>
      <dgm:t>
        <a:bodyPr/>
        <a:lstStyle/>
        <a:p>
          <a:r>
            <a:rPr lang="en-GB" b="1"/>
            <a:t>Early engagement &amp; data gathering</a:t>
          </a:r>
          <a:endParaRPr lang="en-US"/>
        </a:p>
      </dgm:t>
    </dgm:pt>
    <dgm:pt modelId="{EA910EBF-D393-4868-86FD-9CD2E50298B6}" type="parTrans" cxnId="{CD6B4B06-2185-441B-A81E-EE97CEE9F232}">
      <dgm:prSet/>
      <dgm:spPr/>
      <dgm:t>
        <a:bodyPr/>
        <a:lstStyle/>
        <a:p>
          <a:endParaRPr lang="en-US"/>
        </a:p>
      </dgm:t>
    </dgm:pt>
    <dgm:pt modelId="{16EF3396-DF8E-4A4E-B837-AE3E4D12995C}" type="sibTrans" cxnId="{CD6B4B06-2185-441B-A81E-EE97CEE9F232}">
      <dgm:prSet/>
      <dgm:spPr/>
      <dgm:t>
        <a:bodyPr/>
        <a:lstStyle/>
        <a:p>
          <a:endParaRPr lang="en-US"/>
        </a:p>
      </dgm:t>
    </dgm:pt>
    <dgm:pt modelId="{0836A5F2-B50A-48D2-93C1-1B9C333DEF32}">
      <dgm:prSet/>
      <dgm:spPr/>
      <dgm:t>
        <a:bodyPr/>
        <a:lstStyle/>
        <a:p>
          <a:r>
            <a:rPr lang="en-GB" dirty="0"/>
            <a:t>Supports preparation of the Evidence Report</a:t>
          </a:r>
          <a:endParaRPr lang="en-US" dirty="0"/>
        </a:p>
      </dgm:t>
    </dgm:pt>
    <dgm:pt modelId="{D62AE8ED-F28F-4025-BF18-8FD706AA1F28}" type="parTrans" cxnId="{1A2BCEAC-093B-44C1-B597-2B35710D2E0C}">
      <dgm:prSet/>
      <dgm:spPr/>
      <dgm:t>
        <a:bodyPr/>
        <a:lstStyle/>
        <a:p>
          <a:endParaRPr lang="en-US"/>
        </a:p>
      </dgm:t>
    </dgm:pt>
    <dgm:pt modelId="{B9C9B2DB-B813-4E05-B5E0-8A9375BA9DBF}" type="sibTrans" cxnId="{1A2BCEAC-093B-44C1-B597-2B35710D2E0C}">
      <dgm:prSet/>
      <dgm:spPr/>
      <dgm:t>
        <a:bodyPr/>
        <a:lstStyle/>
        <a:p>
          <a:endParaRPr lang="en-US"/>
        </a:p>
      </dgm:t>
    </dgm:pt>
    <dgm:pt modelId="{146B9A75-E8A5-40F2-8DD5-C07540DAFE26}">
      <dgm:prSet/>
      <dgm:spPr/>
      <dgm:t>
        <a:bodyPr/>
        <a:lstStyle/>
        <a:p>
          <a:r>
            <a:rPr lang="en-GB" dirty="0"/>
            <a:t>Evidence Report goes to the Scottish Government’s Department for Planning and Environmental Appeals (DPEA) for a </a:t>
          </a:r>
          <a:r>
            <a:rPr lang="en-GB" dirty="0" err="1"/>
            <a:t>Gatecheck</a:t>
          </a:r>
          <a:endParaRPr lang="en-US" dirty="0"/>
        </a:p>
      </dgm:t>
    </dgm:pt>
    <dgm:pt modelId="{9B316414-E069-4837-955D-8C2A33196B49}" type="parTrans" cxnId="{C02DE611-EDC7-4C58-BFD2-94E7F6AD0FB6}">
      <dgm:prSet/>
      <dgm:spPr/>
      <dgm:t>
        <a:bodyPr/>
        <a:lstStyle/>
        <a:p>
          <a:endParaRPr lang="en-US"/>
        </a:p>
      </dgm:t>
    </dgm:pt>
    <dgm:pt modelId="{11B12DA5-10D3-4BF5-82A5-73C0F9A219C1}" type="sibTrans" cxnId="{C02DE611-EDC7-4C58-BFD2-94E7F6AD0FB6}">
      <dgm:prSet/>
      <dgm:spPr/>
      <dgm:t>
        <a:bodyPr/>
        <a:lstStyle/>
        <a:p>
          <a:endParaRPr lang="en-US"/>
        </a:p>
      </dgm:t>
    </dgm:pt>
    <dgm:pt modelId="{F99F1249-667B-4A9E-9A1E-2E9592A14BD2}" type="pres">
      <dgm:prSet presAssocID="{D59962A7-F153-4987-BDB6-C2FF0F8406B3}" presName="root" presStyleCnt="0">
        <dgm:presLayoutVars>
          <dgm:dir/>
          <dgm:resizeHandles val="exact"/>
        </dgm:presLayoutVars>
      </dgm:prSet>
      <dgm:spPr/>
    </dgm:pt>
    <dgm:pt modelId="{8CB80B27-2D5F-4E79-B3A6-5271BACB955B}" type="pres">
      <dgm:prSet presAssocID="{CE04A1CD-C731-4B7F-9155-BC3370F4C13B}" presName="compNode" presStyleCnt="0"/>
      <dgm:spPr/>
    </dgm:pt>
    <dgm:pt modelId="{D9666B57-3427-4260-8E5B-0C9F2B1277A8}" type="pres">
      <dgm:prSet presAssocID="{CE04A1CD-C731-4B7F-9155-BC3370F4C13B}" presName="bgRect" presStyleLbl="bgShp" presStyleIdx="0" presStyleCnt="3"/>
      <dgm:spPr/>
    </dgm:pt>
    <dgm:pt modelId="{4691E5FE-1CB9-45DF-B1ED-DC1BF0303BBD}" type="pres">
      <dgm:prSet presAssocID="{CE04A1CD-C731-4B7F-9155-BC3370F4C13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ECB467C1-268D-4C59-9B21-1EFA9C3E29B1}" type="pres">
      <dgm:prSet presAssocID="{CE04A1CD-C731-4B7F-9155-BC3370F4C13B}" presName="spaceRect" presStyleCnt="0"/>
      <dgm:spPr/>
    </dgm:pt>
    <dgm:pt modelId="{9FE3C950-3373-4DD8-AC01-FED0310E0782}" type="pres">
      <dgm:prSet presAssocID="{CE04A1CD-C731-4B7F-9155-BC3370F4C13B}" presName="parTx" presStyleLbl="revTx" presStyleIdx="0" presStyleCnt="3">
        <dgm:presLayoutVars>
          <dgm:chMax val="0"/>
          <dgm:chPref val="0"/>
        </dgm:presLayoutVars>
      </dgm:prSet>
      <dgm:spPr/>
    </dgm:pt>
    <dgm:pt modelId="{D2169DE6-E71F-45FC-8A0A-01DE15EF6E7A}" type="pres">
      <dgm:prSet presAssocID="{16EF3396-DF8E-4A4E-B837-AE3E4D12995C}" presName="sibTrans" presStyleCnt="0"/>
      <dgm:spPr/>
    </dgm:pt>
    <dgm:pt modelId="{7F0A69E7-BE01-4FD6-B210-8F125F113244}" type="pres">
      <dgm:prSet presAssocID="{0836A5F2-B50A-48D2-93C1-1B9C333DEF32}" presName="compNode" presStyleCnt="0"/>
      <dgm:spPr/>
    </dgm:pt>
    <dgm:pt modelId="{D4E7A70C-33E3-458F-A57F-30325B5778B1}" type="pres">
      <dgm:prSet presAssocID="{0836A5F2-B50A-48D2-93C1-1B9C333DEF32}" presName="bgRect" presStyleLbl="bgShp" presStyleIdx="1" presStyleCnt="3"/>
      <dgm:spPr/>
    </dgm:pt>
    <dgm:pt modelId="{FF24840C-35E2-4C7C-A31E-E25879F40B14}" type="pres">
      <dgm:prSet presAssocID="{0836A5F2-B50A-48D2-93C1-1B9C333DEF3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B15492D-B773-4873-8BF9-DF6BFEEA0F1D}" type="pres">
      <dgm:prSet presAssocID="{0836A5F2-B50A-48D2-93C1-1B9C333DEF32}" presName="spaceRect" presStyleCnt="0"/>
      <dgm:spPr/>
    </dgm:pt>
    <dgm:pt modelId="{2C03EAAC-0A74-4368-839A-D1A4F966EDE1}" type="pres">
      <dgm:prSet presAssocID="{0836A5F2-B50A-48D2-93C1-1B9C333DEF32}" presName="parTx" presStyleLbl="revTx" presStyleIdx="1" presStyleCnt="3">
        <dgm:presLayoutVars>
          <dgm:chMax val="0"/>
          <dgm:chPref val="0"/>
        </dgm:presLayoutVars>
      </dgm:prSet>
      <dgm:spPr/>
    </dgm:pt>
    <dgm:pt modelId="{63914C6E-A986-4270-805F-AC51CFB019F8}" type="pres">
      <dgm:prSet presAssocID="{B9C9B2DB-B813-4E05-B5E0-8A9375BA9DBF}" presName="sibTrans" presStyleCnt="0"/>
      <dgm:spPr/>
    </dgm:pt>
    <dgm:pt modelId="{8943D15F-1881-4CD5-AD77-3FB073BBC98D}" type="pres">
      <dgm:prSet presAssocID="{146B9A75-E8A5-40F2-8DD5-C07540DAFE26}" presName="compNode" presStyleCnt="0"/>
      <dgm:spPr/>
    </dgm:pt>
    <dgm:pt modelId="{E1D35528-3A54-4E43-AC7D-31768B0017A9}" type="pres">
      <dgm:prSet presAssocID="{146B9A75-E8A5-40F2-8DD5-C07540DAFE26}" presName="bgRect" presStyleLbl="bgShp" presStyleIdx="2" presStyleCnt="3"/>
      <dgm:spPr/>
    </dgm:pt>
    <dgm:pt modelId="{6132644F-8DA5-4A5E-8F11-14FCD6B23EA7}" type="pres">
      <dgm:prSet presAssocID="{146B9A75-E8A5-40F2-8DD5-C07540DAFE2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7FB9EB6C-FA59-4982-BF62-8E8401D2C23F}" type="pres">
      <dgm:prSet presAssocID="{146B9A75-E8A5-40F2-8DD5-C07540DAFE26}" presName="spaceRect" presStyleCnt="0"/>
      <dgm:spPr/>
    </dgm:pt>
    <dgm:pt modelId="{F73650CC-8B9C-484C-91FA-8040B9C585D4}" type="pres">
      <dgm:prSet presAssocID="{146B9A75-E8A5-40F2-8DD5-C07540DAFE2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D6B4B06-2185-441B-A81E-EE97CEE9F232}" srcId="{D59962A7-F153-4987-BDB6-C2FF0F8406B3}" destId="{CE04A1CD-C731-4B7F-9155-BC3370F4C13B}" srcOrd="0" destOrd="0" parTransId="{EA910EBF-D393-4868-86FD-9CD2E50298B6}" sibTransId="{16EF3396-DF8E-4A4E-B837-AE3E4D12995C}"/>
    <dgm:cxn modelId="{C02DE611-EDC7-4C58-BFD2-94E7F6AD0FB6}" srcId="{D59962A7-F153-4987-BDB6-C2FF0F8406B3}" destId="{146B9A75-E8A5-40F2-8DD5-C07540DAFE26}" srcOrd="2" destOrd="0" parTransId="{9B316414-E069-4837-955D-8C2A33196B49}" sibTransId="{11B12DA5-10D3-4BF5-82A5-73C0F9A219C1}"/>
    <dgm:cxn modelId="{4F68662E-812D-4EC1-AE3B-B8EA73C814F0}" type="presOf" srcId="{146B9A75-E8A5-40F2-8DD5-C07540DAFE26}" destId="{F73650CC-8B9C-484C-91FA-8040B9C585D4}" srcOrd="0" destOrd="0" presId="urn:microsoft.com/office/officeart/2018/2/layout/IconVerticalSolidList"/>
    <dgm:cxn modelId="{355B1C7F-84D2-4CCC-B78B-63B278E503A1}" type="presOf" srcId="{0836A5F2-B50A-48D2-93C1-1B9C333DEF32}" destId="{2C03EAAC-0A74-4368-839A-D1A4F966EDE1}" srcOrd="0" destOrd="0" presId="urn:microsoft.com/office/officeart/2018/2/layout/IconVerticalSolidList"/>
    <dgm:cxn modelId="{C5ABAD99-E6BC-4D6B-9DA2-BA3B5EF996E2}" type="presOf" srcId="{CE04A1CD-C731-4B7F-9155-BC3370F4C13B}" destId="{9FE3C950-3373-4DD8-AC01-FED0310E0782}" srcOrd="0" destOrd="0" presId="urn:microsoft.com/office/officeart/2018/2/layout/IconVerticalSolidList"/>
    <dgm:cxn modelId="{1A2BCEAC-093B-44C1-B597-2B35710D2E0C}" srcId="{D59962A7-F153-4987-BDB6-C2FF0F8406B3}" destId="{0836A5F2-B50A-48D2-93C1-1B9C333DEF32}" srcOrd="1" destOrd="0" parTransId="{D62AE8ED-F28F-4025-BF18-8FD706AA1F28}" sibTransId="{B9C9B2DB-B813-4E05-B5E0-8A9375BA9DBF}"/>
    <dgm:cxn modelId="{D4D16AD4-3138-489C-8D9E-A2C947764BAF}" type="presOf" srcId="{D59962A7-F153-4987-BDB6-C2FF0F8406B3}" destId="{F99F1249-667B-4A9E-9A1E-2E9592A14BD2}" srcOrd="0" destOrd="0" presId="urn:microsoft.com/office/officeart/2018/2/layout/IconVerticalSolidList"/>
    <dgm:cxn modelId="{BC402E3C-CD1E-40B3-B3E8-761BB1A540F3}" type="presParOf" srcId="{F99F1249-667B-4A9E-9A1E-2E9592A14BD2}" destId="{8CB80B27-2D5F-4E79-B3A6-5271BACB955B}" srcOrd="0" destOrd="0" presId="urn:microsoft.com/office/officeart/2018/2/layout/IconVerticalSolidList"/>
    <dgm:cxn modelId="{6FDFBDAD-9A08-407A-9810-293AF1EB95F9}" type="presParOf" srcId="{8CB80B27-2D5F-4E79-B3A6-5271BACB955B}" destId="{D9666B57-3427-4260-8E5B-0C9F2B1277A8}" srcOrd="0" destOrd="0" presId="urn:microsoft.com/office/officeart/2018/2/layout/IconVerticalSolidList"/>
    <dgm:cxn modelId="{AFC5BDA5-73BC-4DC2-B66B-BE2EB33D441F}" type="presParOf" srcId="{8CB80B27-2D5F-4E79-B3A6-5271BACB955B}" destId="{4691E5FE-1CB9-45DF-B1ED-DC1BF0303BBD}" srcOrd="1" destOrd="0" presId="urn:microsoft.com/office/officeart/2018/2/layout/IconVerticalSolidList"/>
    <dgm:cxn modelId="{1ED0552D-8C8B-4269-8A23-BBA4C562C7CF}" type="presParOf" srcId="{8CB80B27-2D5F-4E79-B3A6-5271BACB955B}" destId="{ECB467C1-268D-4C59-9B21-1EFA9C3E29B1}" srcOrd="2" destOrd="0" presId="urn:microsoft.com/office/officeart/2018/2/layout/IconVerticalSolidList"/>
    <dgm:cxn modelId="{4B49B1FE-53D0-4325-8D7D-68505E84F3ED}" type="presParOf" srcId="{8CB80B27-2D5F-4E79-B3A6-5271BACB955B}" destId="{9FE3C950-3373-4DD8-AC01-FED0310E0782}" srcOrd="3" destOrd="0" presId="urn:microsoft.com/office/officeart/2018/2/layout/IconVerticalSolidList"/>
    <dgm:cxn modelId="{E03A33E1-C205-4B25-8016-E1F5DE0FBFA6}" type="presParOf" srcId="{F99F1249-667B-4A9E-9A1E-2E9592A14BD2}" destId="{D2169DE6-E71F-45FC-8A0A-01DE15EF6E7A}" srcOrd="1" destOrd="0" presId="urn:microsoft.com/office/officeart/2018/2/layout/IconVerticalSolidList"/>
    <dgm:cxn modelId="{7DACF37E-971A-453F-9DF1-B2D8AACFC5CC}" type="presParOf" srcId="{F99F1249-667B-4A9E-9A1E-2E9592A14BD2}" destId="{7F0A69E7-BE01-4FD6-B210-8F125F113244}" srcOrd="2" destOrd="0" presId="urn:microsoft.com/office/officeart/2018/2/layout/IconVerticalSolidList"/>
    <dgm:cxn modelId="{6F00F186-E4E3-4F13-B21B-51CCD8E6DEE1}" type="presParOf" srcId="{7F0A69E7-BE01-4FD6-B210-8F125F113244}" destId="{D4E7A70C-33E3-458F-A57F-30325B5778B1}" srcOrd="0" destOrd="0" presId="urn:microsoft.com/office/officeart/2018/2/layout/IconVerticalSolidList"/>
    <dgm:cxn modelId="{068CC766-4B72-49FD-8D54-2C1BA13F09E6}" type="presParOf" srcId="{7F0A69E7-BE01-4FD6-B210-8F125F113244}" destId="{FF24840C-35E2-4C7C-A31E-E25879F40B14}" srcOrd="1" destOrd="0" presId="urn:microsoft.com/office/officeart/2018/2/layout/IconVerticalSolidList"/>
    <dgm:cxn modelId="{17CCFD4F-FCB9-4568-8F48-B5AE600D8255}" type="presParOf" srcId="{7F0A69E7-BE01-4FD6-B210-8F125F113244}" destId="{1B15492D-B773-4873-8BF9-DF6BFEEA0F1D}" srcOrd="2" destOrd="0" presId="urn:microsoft.com/office/officeart/2018/2/layout/IconVerticalSolidList"/>
    <dgm:cxn modelId="{1721EED8-8EAE-4322-A216-967B6930E795}" type="presParOf" srcId="{7F0A69E7-BE01-4FD6-B210-8F125F113244}" destId="{2C03EAAC-0A74-4368-839A-D1A4F966EDE1}" srcOrd="3" destOrd="0" presId="urn:microsoft.com/office/officeart/2018/2/layout/IconVerticalSolidList"/>
    <dgm:cxn modelId="{F5D2514C-35CC-434F-8FD3-366D405B30FE}" type="presParOf" srcId="{F99F1249-667B-4A9E-9A1E-2E9592A14BD2}" destId="{63914C6E-A986-4270-805F-AC51CFB019F8}" srcOrd="3" destOrd="0" presId="urn:microsoft.com/office/officeart/2018/2/layout/IconVerticalSolidList"/>
    <dgm:cxn modelId="{DE296ADA-F047-4D03-A2B2-39CF65B57361}" type="presParOf" srcId="{F99F1249-667B-4A9E-9A1E-2E9592A14BD2}" destId="{8943D15F-1881-4CD5-AD77-3FB073BBC98D}" srcOrd="4" destOrd="0" presId="urn:microsoft.com/office/officeart/2018/2/layout/IconVerticalSolidList"/>
    <dgm:cxn modelId="{12DEF3FA-9B18-4440-9711-8BE6BD58AE16}" type="presParOf" srcId="{8943D15F-1881-4CD5-AD77-3FB073BBC98D}" destId="{E1D35528-3A54-4E43-AC7D-31768B0017A9}" srcOrd="0" destOrd="0" presId="urn:microsoft.com/office/officeart/2018/2/layout/IconVerticalSolidList"/>
    <dgm:cxn modelId="{1DD5A67E-1B9A-4FE9-9DE8-CCA0976A7A0D}" type="presParOf" srcId="{8943D15F-1881-4CD5-AD77-3FB073BBC98D}" destId="{6132644F-8DA5-4A5E-8F11-14FCD6B23EA7}" srcOrd="1" destOrd="0" presId="urn:microsoft.com/office/officeart/2018/2/layout/IconVerticalSolidList"/>
    <dgm:cxn modelId="{BC10CDA0-92AC-4059-B023-B66849D6333E}" type="presParOf" srcId="{8943D15F-1881-4CD5-AD77-3FB073BBC98D}" destId="{7FB9EB6C-FA59-4982-BF62-8E8401D2C23F}" srcOrd="2" destOrd="0" presId="urn:microsoft.com/office/officeart/2018/2/layout/IconVerticalSolidList"/>
    <dgm:cxn modelId="{E87657C7-2566-4FB2-9091-CD4190B6C4AB}" type="presParOf" srcId="{8943D15F-1881-4CD5-AD77-3FB073BBC98D}" destId="{F73650CC-8B9C-484C-91FA-8040B9C585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66B57-3427-4260-8E5B-0C9F2B1277A8}">
      <dsp:nvSpPr>
        <dsp:cNvPr id="0" name=""/>
        <dsp:cNvSpPr/>
      </dsp:nvSpPr>
      <dsp:spPr>
        <a:xfrm>
          <a:off x="0" y="465"/>
          <a:ext cx="8229600" cy="10887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1E5FE-1CB9-45DF-B1ED-DC1BF0303BBD}">
      <dsp:nvSpPr>
        <dsp:cNvPr id="0" name=""/>
        <dsp:cNvSpPr/>
      </dsp:nvSpPr>
      <dsp:spPr>
        <a:xfrm>
          <a:off x="329347" y="245434"/>
          <a:ext cx="598813" cy="5988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3C950-3373-4DD8-AC01-FED0310E0782}">
      <dsp:nvSpPr>
        <dsp:cNvPr id="0" name=""/>
        <dsp:cNvSpPr/>
      </dsp:nvSpPr>
      <dsp:spPr>
        <a:xfrm>
          <a:off x="1257508" y="465"/>
          <a:ext cx="6972091" cy="108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226" tIns="115226" rIns="115226" bIns="11522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Early engagement &amp; data gathering</a:t>
          </a:r>
          <a:endParaRPr lang="en-US" sz="2000" kern="1200"/>
        </a:p>
      </dsp:txBody>
      <dsp:txXfrm>
        <a:off x="1257508" y="465"/>
        <a:ext cx="6972091" cy="1088752"/>
      </dsp:txXfrm>
    </dsp:sp>
    <dsp:sp modelId="{D4E7A70C-33E3-458F-A57F-30325B5778B1}">
      <dsp:nvSpPr>
        <dsp:cNvPr id="0" name=""/>
        <dsp:cNvSpPr/>
      </dsp:nvSpPr>
      <dsp:spPr>
        <a:xfrm>
          <a:off x="0" y="1361405"/>
          <a:ext cx="8229600" cy="10887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4840C-35E2-4C7C-A31E-E25879F40B14}">
      <dsp:nvSpPr>
        <dsp:cNvPr id="0" name=""/>
        <dsp:cNvSpPr/>
      </dsp:nvSpPr>
      <dsp:spPr>
        <a:xfrm>
          <a:off x="329347" y="1606374"/>
          <a:ext cx="598813" cy="5988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3EAAC-0A74-4368-839A-D1A4F966EDE1}">
      <dsp:nvSpPr>
        <dsp:cNvPr id="0" name=""/>
        <dsp:cNvSpPr/>
      </dsp:nvSpPr>
      <dsp:spPr>
        <a:xfrm>
          <a:off x="1257508" y="1361405"/>
          <a:ext cx="6972091" cy="108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226" tIns="115226" rIns="115226" bIns="11522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Supports preparation of the Evidence Report</a:t>
          </a:r>
          <a:endParaRPr lang="en-US" sz="2000" kern="1200" dirty="0"/>
        </a:p>
      </dsp:txBody>
      <dsp:txXfrm>
        <a:off x="1257508" y="1361405"/>
        <a:ext cx="6972091" cy="1088752"/>
      </dsp:txXfrm>
    </dsp:sp>
    <dsp:sp modelId="{E1D35528-3A54-4E43-AC7D-31768B0017A9}">
      <dsp:nvSpPr>
        <dsp:cNvPr id="0" name=""/>
        <dsp:cNvSpPr/>
      </dsp:nvSpPr>
      <dsp:spPr>
        <a:xfrm>
          <a:off x="0" y="2722345"/>
          <a:ext cx="8229600" cy="10887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2644F-8DA5-4A5E-8F11-14FCD6B23EA7}">
      <dsp:nvSpPr>
        <dsp:cNvPr id="0" name=""/>
        <dsp:cNvSpPr/>
      </dsp:nvSpPr>
      <dsp:spPr>
        <a:xfrm>
          <a:off x="329347" y="2967314"/>
          <a:ext cx="598813" cy="5988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650CC-8B9C-484C-91FA-8040B9C585D4}">
      <dsp:nvSpPr>
        <dsp:cNvPr id="0" name=""/>
        <dsp:cNvSpPr/>
      </dsp:nvSpPr>
      <dsp:spPr>
        <a:xfrm>
          <a:off x="1257508" y="2722345"/>
          <a:ext cx="6972091" cy="108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226" tIns="115226" rIns="115226" bIns="11522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Evidence Report goes to the Scottish Government’s Department for Planning and Environmental Appeals (DPEA) for a </a:t>
          </a:r>
          <a:r>
            <a:rPr lang="en-GB" sz="2000" kern="1200" dirty="0" err="1"/>
            <a:t>Gatecheck</a:t>
          </a:r>
          <a:endParaRPr lang="en-US" sz="2000" kern="1200" dirty="0"/>
        </a:p>
      </dsp:txBody>
      <dsp:txXfrm>
        <a:off x="1257508" y="2722345"/>
        <a:ext cx="6972091" cy="1088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4C183-2E45-47A4-80FB-DF260A2A7F6A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863E7-FD9C-41E9-9B7E-5AAC6E645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5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863E7-FD9C-41E9-9B7E-5AAC6E645B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7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863E7-FD9C-41E9-9B7E-5AAC6E645B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23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863E7-FD9C-41E9-9B7E-5AAC6E645B1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45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863E7-FD9C-41E9-9B7E-5AAC6E645B1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475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863E7-FD9C-41E9-9B7E-5AAC6E645B1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8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5F9-0305-4F16-8EF5-1A473ACBD8D8}" type="datetimeFigureOut">
              <a:rPr lang="en-US" smtClean="0"/>
              <a:t>8/27/2024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FC0D-1882-4A59-8A08-3F53117F240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5F9-0305-4F16-8EF5-1A473ACBD8D8}" type="datetimeFigureOut">
              <a:rPr lang="en-US" smtClean="0"/>
              <a:t>8/27/2024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FC0D-1882-4A59-8A08-3F53117F240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5F9-0305-4F16-8EF5-1A473ACBD8D8}" type="datetimeFigureOut">
              <a:rPr lang="en-US" smtClean="0"/>
              <a:t>8/27/2024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FC0D-1882-4A59-8A08-3F53117F240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5F9-0305-4F16-8EF5-1A473ACBD8D8}" type="datetimeFigureOut">
              <a:rPr lang="en-US" smtClean="0"/>
              <a:t>8/27/2024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FC0D-1882-4A59-8A08-3F53117F240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5F9-0305-4F16-8EF5-1A473ACBD8D8}" type="datetimeFigureOut">
              <a:rPr lang="en-US" smtClean="0"/>
              <a:t>8/27/2024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FC0D-1882-4A59-8A08-3F53117F240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5F9-0305-4F16-8EF5-1A473ACBD8D8}" type="datetimeFigureOut">
              <a:rPr lang="en-US" smtClean="0"/>
              <a:t>8/27/2024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FC0D-1882-4A59-8A08-3F53117F240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5F9-0305-4F16-8EF5-1A473ACBD8D8}" type="datetimeFigureOut">
              <a:rPr lang="en-US" smtClean="0"/>
              <a:t>8/27/2024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FC0D-1882-4A59-8A08-3F53117F240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5F9-0305-4F16-8EF5-1A473ACBD8D8}" type="datetimeFigureOut">
              <a:rPr lang="en-US" smtClean="0"/>
              <a:t>8/27/2024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FC0D-1882-4A59-8A08-3F53117F240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5F9-0305-4F16-8EF5-1A473ACBD8D8}" type="datetimeFigureOut">
              <a:rPr lang="en-US" smtClean="0"/>
              <a:t>8/27/2024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FC0D-1882-4A59-8A08-3F53117F240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5F9-0305-4F16-8EF5-1A473ACBD8D8}" type="datetimeFigureOut">
              <a:rPr lang="en-US" smtClean="0"/>
              <a:t>8/27/2024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FC0D-1882-4A59-8A08-3F53117F240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D5F9-0305-4F16-8EF5-1A473ACBD8D8}" type="datetimeFigureOut">
              <a:rPr lang="en-US" smtClean="0"/>
              <a:t>8/27/2024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FC0D-1882-4A59-8A08-3F53117F240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 colou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6D5F9-0305-4F16-8EF5-1A473ACBD8D8}" type="datetimeFigureOut">
              <a:rPr lang="en-US" smtClean="0"/>
              <a:t>8/27/2024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FC0D-1882-4A59-8A08-3F53117F240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rcg.is/1bLzan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cg.is/1D8yvS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cg.is/CeiP8" TargetMode="External"/><Relationship Id="rId2" Type="http://schemas.openxmlformats.org/officeDocument/2006/relationships/hyperlink" Target="https://arcg.is/HiCC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urplace.scot/place-standard-tool-translatio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-dunbarton.gov.uk/planning-building-standards/self-build/" TargetMode="External"/><Relationship Id="rId2" Type="http://schemas.openxmlformats.org/officeDocument/2006/relationships/hyperlink" Target="https://www.west-dunbarton.gov.uk/council/key-council-documents/local-development-planning/local-place-plans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rcg.is/1uDqvm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g.is/1D8yvS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hyperlink" Target="https://arcg.is/1bLzan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dp@west-dunbarton.gov.uk" TargetMode="External"/><Relationship Id="rId2" Type="http://schemas.openxmlformats.org/officeDocument/2006/relationships/hyperlink" Target="https://www.west-dunbarton.gov.uk/council/key-council-documents/local-development-planning/development-plan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rcg.is/5WeK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cot/publications/national-planning-framework-4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-dunbarton.gov.uk/council/key-council-documents/local-development-planning/development-pla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-dunbarton.gov.uk/media/h0md3ry3/development-plan-scheme-and-particpation-statement-december-2023-published-version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Local Development Plan</a:t>
            </a:r>
            <a:b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</a:br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Evidence Gathering</a:t>
            </a:r>
            <a:b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</a:br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Consultations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2400" dirty="0"/>
          </a:p>
          <a:p>
            <a:r>
              <a:rPr lang="en-GB" sz="2400" dirty="0"/>
              <a:t>Housing Providers Forum</a:t>
            </a:r>
          </a:p>
          <a:p>
            <a:r>
              <a:rPr lang="en-GB" sz="2400" dirty="0"/>
              <a:t>August 2024</a:t>
            </a:r>
          </a:p>
        </p:txBody>
      </p:sp>
    </p:spTree>
    <p:extLst>
      <p:ext uri="{BB962C8B-B14F-4D97-AF65-F5344CB8AC3E}">
        <p14:creationId xmlns:p14="http://schemas.microsoft.com/office/powerpoint/2010/main" val="126024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63078-5582-7D1C-A18F-24C52F97C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b="1">
                <a:highlight>
                  <a:srgbClr val="FFFFFF"/>
                </a:highlight>
              </a:rPr>
              <a:t>Evidence Gathering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228CCB-812C-082F-5C01-A10863ACF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868073"/>
              </p:ext>
            </p:extLst>
          </p:nvPr>
        </p:nvGraphicFramePr>
        <p:xfrm>
          <a:off x="457200" y="1417638"/>
          <a:ext cx="8229600" cy="381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66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63078-5582-7D1C-A18F-24C52F97C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b="1">
                <a:highlight>
                  <a:srgbClr val="FFFFFF"/>
                </a:highlight>
              </a:rPr>
              <a:t>Evidence Gathering: Consultations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501472-7577-C6F9-5EA8-91E6D25FE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GB" dirty="0"/>
              <a:t>“Call for Evidence”</a:t>
            </a:r>
          </a:p>
          <a:p>
            <a:r>
              <a:rPr lang="en-GB" dirty="0"/>
              <a:t>“Tell us about your place”</a:t>
            </a:r>
          </a:p>
          <a:p>
            <a:endParaRPr lang="en-GB" dirty="0"/>
          </a:p>
        </p:txBody>
      </p:sp>
      <p:pic>
        <p:nvPicPr>
          <p:cNvPr id="9" name="Content Placeholder 8" descr="A close-up of a flyer&#10;&#10;Description automatically generated">
            <a:extLst>
              <a:ext uri="{FF2B5EF4-FFF2-40B4-BE49-F238E27FC236}">
                <a16:creationId xmlns:a16="http://schemas.microsoft.com/office/drawing/2014/main" id="{FADDDC24-64AA-19D9-DB76-38464F1082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40" y="1600200"/>
            <a:ext cx="3202119" cy="4525963"/>
          </a:xfr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166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A4B08-BD37-8A08-33A0-7CE639DC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Call for Evidence 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C006B-7EEA-43AD-3577-A0B3EDA03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0267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This survey allows you to provide information and ideas about specific places and topics.</a:t>
            </a:r>
          </a:p>
          <a:p>
            <a:r>
              <a:rPr lang="en-GB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The survey is open to anyone, however is likely of most interest to groups with specific interests in how land is used in West Dunbartonshire.</a:t>
            </a:r>
          </a:p>
          <a:p>
            <a:r>
              <a:rPr lang="en-GB" dirty="0">
                <a:solidFill>
                  <a:srgbClr val="111111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There is a section for information on specific places.</a:t>
            </a:r>
          </a:p>
          <a:p>
            <a:r>
              <a:rPr lang="en-GB" dirty="0">
                <a:solidFill>
                  <a:srgbClr val="111111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Sections for the 33 policy areas from NPF4.</a:t>
            </a:r>
          </a:p>
        </p:txBody>
      </p:sp>
      <p:pic>
        <p:nvPicPr>
          <p:cNvPr id="3" name="Content Placeholder 2" descr="A blue and green cover with text&#10;&#10;Description automatically generated">
            <a:extLst>
              <a:ext uri="{FF2B5EF4-FFF2-40B4-BE49-F238E27FC236}">
                <a16:creationId xmlns:a16="http://schemas.microsoft.com/office/drawing/2014/main" id="{327EFB04-E12F-1AE2-0E5C-8E661554EC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56" y="980728"/>
            <a:ext cx="3200944" cy="45259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944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A4B08-BD37-8A08-33A0-7CE639DC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Call for Evidence 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C006B-7EEA-43AD-3577-A0B3EDA03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02670"/>
            <a:ext cx="4038600" cy="45259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111111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Each Topic contains:</a:t>
            </a:r>
          </a:p>
          <a:p>
            <a:pPr lvl="1"/>
            <a:r>
              <a:rPr lang="en-GB" dirty="0">
                <a:solidFill>
                  <a:srgbClr val="111111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A Summary of the topic</a:t>
            </a:r>
          </a:p>
          <a:p>
            <a:pPr lvl="1"/>
            <a:r>
              <a:rPr lang="en-GB" dirty="0">
                <a:solidFill>
                  <a:srgbClr val="111111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Connections with other topics</a:t>
            </a:r>
          </a:p>
          <a:p>
            <a:pPr lvl="1"/>
            <a:r>
              <a:rPr lang="en-GB" dirty="0">
                <a:solidFill>
                  <a:srgbClr val="111111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Current evidence</a:t>
            </a:r>
          </a:p>
          <a:p>
            <a:pPr lvl="1"/>
            <a:r>
              <a:rPr lang="en-GB" dirty="0">
                <a:solidFill>
                  <a:srgbClr val="111111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Known evidence gaps</a:t>
            </a:r>
          </a:p>
          <a:p>
            <a:pPr lvl="1"/>
            <a:r>
              <a:rPr lang="en-GB" dirty="0">
                <a:solidFill>
                  <a:srgbClr val="111111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List of relevant stakeholders</a:t>
            </a:r>
          </a:p>
          <a:p>
            <a:pPr lvl="1"/>
            <a:endParaRPr lang="en-GB" dirty="0">
              <a:solidFill>
                <a:srgbClr val="111111"/>
              </a:solidFill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69F81-794F-D417-5995-EDDFE50F6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942" y="1002670"/>
            <a:ext cx="3663649" cy="47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0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F3CB-2A55-A71A-5924-90637ECA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Completing the </a:t>
            </a:r>
            <a:r>
              <a:rPr lang="en-GB" b="1" dirty="0">
                <a:solidFill>
                  <a:srgbClr val="6E2B6A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Survey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524CC-745A-7D35-4C50-8AC8DE0441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8519F-C01A-5AB5-6929-3EB43E26BE9F}"/>
              </a:ext>
            </a:extLst>
          </p:cNvPr>
          <p:cNvSpPr txBox="1">
            <a:spLocks/>
          </p:cNvSpPr>
          <p:nvPr/>
        </p:nvSpPr>
        <p:spPr>
          <a:xfrm>
            <a:off x="457200" y="1268760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 for Evidence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E6614-A218-8837-BEC9-88D179552744}"/>
              </a:ext>
            </a:extLst>
          </p:cNvPr>
          <p:cNvSpPr txBox="1">
            <a:spLocks/>
          </p:cNvSpPr>
          <p:nvPr/>
        </p:nvSpPr>
        <p:spPr>
          <a:xfrm>
            <a:off x="457200" y="1824826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>
                <a:hlinkClick r:id="rId2"/>
              </a:rPr>
              <a:t>https://arcg.is/1bLzan0</a:t>
            </a:r>
            <a:endParaRPr lang="en-GB" dirty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7" name="Picture 6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551CDFB7-E460-1F53-8D5C-340FF3C7C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0544"/>
            <a:ext cx="2818656" cy="2818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9BDA451-6140-5E1C-5EE3-637F771550DB}"/>
              </a:ext>
            </a:extLst>
          </p:cNvPr>
          <p:cNvSpPr txBox="1">
            <a:spLocks/>
          </p:cNvSpPr>
          <p:nvPr/>
        </p:nvSpPr>
        <p:spPr>
          <a:xfrm>
            <a:off x="323528" y="6109788"/>
            <a:ext cx="4690864" cy="695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 dirty="0">
                <a:solidFill>
                  <a:schemeClr val="bg1"/>
                </a:solidFill>
              </a:rPr>
              <a:t>Paper copies of the surveys are also available at 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</a:rPr>
              <a:t>16 Church Street, Dumbarton, G82 1QL.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673A11-21AD-1C60-DE39-315CA6B47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157" y="1268760"/>
            <a:ext cx="3894339" cy="54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85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FB02-491F-D7ED-29DA-C660A621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Tell us about your place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28390-4923-AAAA-C6DB-1632A046D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182" y="1281824"/>
            <a:ext cx="4038600" cy="4525963"/>
          </a:xfrm>
        </p:spPr>
        <p:txBody>
          <a:bodyPr>
            <a:normAutofit/>
          </a:bodyPr>
          <a:lstStyle/>
          <a:p>
            <a:r>
              <a:rPr lang="en-GB" dirty="0"/>
              <a:t>Place Standard Questions</a:t>
            </a:r>
          </a:p>
          <a:p>
            <a:r>
              <a:rPr lang="en-GB" dirty="0"/>
              <a:t>Linked to the Call for Evidence</a:t>
            </a:r>
          </a:p>
          <a:p>
            <a:r>
              <a:rPr lang="en-GB" dirty="0"/>
              <a:t>Will inform:</a:t>
            </a:r>
          </a:p>
          <a:p>
            <a:pPr lvl="1"/>
            <a:r>
              <a:rPr lang="en-GB" dirty="0"/>
              <a:t>Local </a:t>
            </a:r>
            <a:r>
              <a:rPr lang="en-GB"/>
              <a:t>Development Plan</a:t>
            </a:r>
          </a:p>
          <a:p>
            <a:pPr lvl="1"/>
            <a:r>
              <a:rPr lang="en-GB"/>
              <a:t>Locality </a:t>
            </a:r>
            <a:r>
              <a:rPr lang="en-GB" dirty="0"/>
              <a:t>Plans</a:t>
            </a:r>
          </a:p>
          <a:p>
            <a:pPr lvl="1"/>
            <a:r>
              <a:rPr lang="en-GB" dirty="0"/>
              <a:t>Local Place Plans</a:t>
            </a:r>
          </a:p>
          <a:p>
            <a:pPr lvl="1"/>
            <a:r>
              <a:rPr lang="en-GB" dirty="0"/>
              <a:t>Open Space Strategy</a:t>
            </a:r>
          </a:p>
        </p:txBody>
      </p:sp>
      <p:pic>
        <p:nvPicPr>
          <p:cNvPr id="7" name="Content Placeholder 6" descr="A green and white rectangular sign with text&#10;&#10;Description automatically generated">
            <a:extLst>
              <a:ext uri="{FF2B5EF4-FFF2-40B4-BE49-F238E27FC236}">
                <a16:creationId xmlns:a16="http://schemas.microsoft.com/office/drawing/2014/main" id="{C77A34E7-709A-B0F6-7F76-6536A328D1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4772" r="4913" b="4540"/>
          <a:stretch/>
        </p:blipFill>
        <p:spPr>
          <a:xfrm>
            <a:off x="5076056" y="1268760"/>
            <a:ext cx="3936437" cy="547260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9086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FB02-491F-D7ED-29DA-C660A621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Place Standard Tool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28390-4923-AAAA-C6DB-1632A046D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182" y="1281824"/>
            <a:ext cx="4038600" cy="4525963"/>
          </a:xfrm>
        </p:spPr>
        <p:txBody>
          <a:bodyPr>
            <a:normAutofit/>
          </a:bodyPr>
          <a:lstStyle/>
          <a:p>
            <a:r>
              <a:rPr lang="en-GB" dirty="0"/>
              <a:t>14 Themes</a:t>
            </a:r>
          </a:p>
          <a:p>
            <a:pPr lvl="1"/>
            <a:r>
              <a:rPr lang="en-GB" dirty="0"/>
              <a:t>Main Question</a:t>
            </a:r>
          </a:p>
          <a:p>
            <a:pPr lvl="1"/>
            <a:r>
              <a:rPr lang="en-GB" dirty="0"/>
              <a:t>Additional Prompts</a:t>
            </a:r>
          </a:p>
          <a:p>
            <a:r>
              <a:rPr lang="en-GB" dirty="0"/>
              <a:t>What is good now?</a:t>
            </a:r>
          </a:p>
          <a:p>
            <a:r>
              <a:rPr lang="en-GB" dirty="0"/>
              <a:t>How could it be better?</a:t>
            </a:r>
          </a:p>
          <a:p>
            <a:r>
              <a:rPr lang="en-GB" dirty="0"/>
              <a:t>Score 1-7</a:t>
            </a:r>
          </a:p>
          <a:p>
            <a:pPr lvl="1"/>
            <a:r>
              <a:rPr lang="en-GB" sz="1600" dirty="0"/>
              <a:t>1 = a lot of room for improvement</a:t>
            </a:r>
          </a:p>
          <a:p>
            <a:pPr lvl="1"/>
            <a:r>
              <a:rPr lang="en-GB" sz="1600" dirty="0"/>
              <a:t>7 = very little improvement needed</a:t>
            </a:r>
          </a:p>
          <a:p>
            <a:pPr lvl="1"/>
            <a:endParaRPr lang="en-GB" sz="1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5CFFD3-74A3-9E94-A347-BFD5AD5556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57"/>
          <a:stretch/>
        </p:blipFill>
        <p:spPr>
          <a:xfrm>
            <a:off x="6012160" y="0"/>
            <a:ext cx="2983229" cy="6701215"/>
          </a:xfrm>
        </p:spPr>
      </p:pic>
    </p:spTree>
    <p:extLst>
      <p:ext uri="{BB962C8B-B14F-4D97-AF65-F5344CB8AC3E}">
        <p14:creationId xmlns:p14="http://schemas.microsoft.com/office/powerpoint/2010/main" val="112351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72A0-36A7-F65E-A59C-A3624DEE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Themes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C5FC-5568-0FD9-95AB-B8C979CA1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Movement</a:t>
            </a:r>
          </a:p>
          <a:p>
            <a:pPr lvl="1"/>
            <a:r>
              <a:rPr lang="en-GB" dirty="0"/>
              <a:t>Moving Around</a:t>
            </a:r>
          </a:p>
          <a:p>
            <a:pPr lvl="1"/>
            <a:r>
              <a:rPr lang="en-GB" dirty="0"/>
              <a:t>Public Transport</a:t>
            </a:r>
          </a:p>
          <a:p>
            <a:pPr lvl="1"/>
            <a:r>
              <a:rPr lang="en-GB" dirty="0"/>
              <a:t>Traffic and Parking</a:t>
            </a:r>
          </a:p>
          <a:p>
            <a:r>
              <a:rPr lang="en-GB" dirty="0"/>
              <a:t>Spaces</a:t>
            </a:r>
          </a:p>
          <a:p>
            <a:pPr lvl="1"/>
            <a:r>
              <a:rPr lang="en-GB" dirty="0"/>
              <a:t>Streets and Spaces</a:t>
            </a:r>
          </a:p>
          <a:p>
            <a:pPr lvl="1"/>
            <a:r>
              <a:rPr lang="en-GB" dirty="0"/>
              <a:t>Natural Spaces</a:t>
            </a:r>
          </a:p>
          <a:p>
            <a:pPr lvl="1"/>
            <a:r>
              <a:rPr lang="en-GB" dirty="0"/>
              <a:t>Play and Recreation</a:t>
            </a:r>
          </a:p>
          <a:p>
            <a:r>
              <a:rPr lang="en-GB" dirty="0"/>
              <a:t>Resources</a:t>
            </a:r>
          </a:p>
          <a:p>
            <a:pPr lvl="1"/>
            <a:r>
              <a:rPr lang="en-GB" dirty="0"/>
              <a:t>Facilities and Services</a:t>
            </a:r>
          </a:p>
          <a:p>
            <a:pPr lvl="1"/>
            <a:r>
              <a:rPr lang="en-GB" dirty="0"/>
              <a:t>Work and Local Economy</a:t>
            </a:r>
          </a:p>
          <a:p>
            <a:pPr lvl="1"/>
            <a:r>
              <a:rPr lang="en-GB" dirty="0"/>
              <a:t>Housing and Community</a:t>
            </a:r>
          </a:p>
          <a:p>
            <a:pPr lvl="1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92B5E-B9EC-2EFC-5151-871A94C1D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Civic</a:t>
            </a:r>
          </a:p>
          <a:p>
            <a:pPr lvl="1"/>
            <a:r>
              <a:rPr lang="en-GB" dirty="0"/>
              <a:t>Social Interaction</a:t>
            </a:r>
          </a:p>
          <a:p>
            <a:pPr lvl="1"/>
            <a:r>
              <a:rPr lang="en-GB" dirty="0"/>
              <a:t>Identity and Belonging</a:t>
            </a:r>
          </a:p>
          <a:p>
            <a:pPr lvl="1"/>
            <a:r>
              <a:rPr lang="en-GB" dirty="0"/>
              <a:t>Feeling Safe</a:t>
            </a:r>
          </a:p>
          <a:p>
            <a:r>
              <a:rPr lang="en-GB" dirty="0"/>
              <a:t>Stewardship</a:t>
            </a:r>
          </a:p>
          <a:p>
            <a:pPr lvl="1"/>
            <a:r>
              <a:rPr lang="en-GB" dirty="0"/>
              <a:t>Care and Maintenance</a:t>
            </a:r>
          </a:p>
          <a:p>
            <a:pPr lvl="1"/>
            <a:r>
              <a:rPr lang="en-GB" dirty="0"/>
              <a:t>Influence and Sense of Control</a:t>
            </a:r>
          </a:p>
        </p:txBody>
      </p:sp>
    </p:spTree>
    <p:extLst>
      <p:ext uri="{BB962C8B-B14F-4D97-AF65-F5344CB8AC3E}">
        <p14:creationId xmlns:p14="http://schemas.microsoft.com/office/powerpoint/2010/main" val="3826645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EE09-BCF2-8077-AFF1-D67783AF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Completing the Survey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DC930-FE60-60C3-AF5F-C86A7B923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/>
          <a:lstStyle/>
          <a:p>
            <a:r>
              <a:rPr lang="en-GB" dirty="0"/>
              <a:t>Tell us about your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C6FCE-0510-7123-E05D-345858D05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80530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https://arcg.is/1D8yvS1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4617AE50-E94B-C505-C3C6-EA969D7A5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0544"/>
            <a:ext cx="2818656" cy="281865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D611012-F9CD-E635-C22A-98CEA6466D0C}"/>
              </a:ext>
            </a:extLst>
          </p:cNvPr>
          <p:cNvSpPr txBox="1">
            <a:spLocks/>
          </p:cNvSpPr>
          <p:nvPr/>
        </p:nvSpPr>
        <p:spPr>
          <a:xfrm>
            <a:off x="457200" y="4965818"/>
            <a:ext cx="8229600" cy="695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 dirty="0"/>
              <a:t>Paper copies of the surveys are also available at </a:t>
            </a:r>
          </a:p>
          <a:p>
            <a:pPr algn="r"/>
            <a:r>
              <a:rPr lang="en-GB" sz="1800" dirty="0"/>
              <a:t>16 Church Street, Dumbarton, G82 1QL.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C710E5-C0B8-0C2D-1416-E3EEB8506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349" y="1271388"/>
            <a:ext cx="2676451" cy="37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00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B6093C-C317-6D56-964B-0E0D67AE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Alternative Versions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84E259-544F-AAD4-5BFD-D4DC46EB98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0" i="0" dirty="0">
                <a:effectLst/>
                <a:highlight>
                  <a:srgbClr val="FFFFFF"/>
                </a:highlight>
              </a:rPr>
              <a:t>Tell Us About Your Place for children (primary school age)</a:t>
            </a:r>
            <a:r>
              <a:rPr lang="en-GB" dirty="0">
                <a:highlight>
                  <a:srgbClr val="FFFFFF"/>
                </a:highlight>
              </a:rPr>
              <a:t> </a:t>
            </a:r>
            <a:r>
              <a:rPr lang="en-GB" b="0" i="0" u="sng" dirty="0">
                <a:solidFill>
                  <a:srgbClr val="1D3C7B"/>
                </a:solidFill>
                <a:effectLst/>
                <a:highlight>
                  <a:srgbClr val="FFFFFF"/>
                </a:highlight>
                <a:hlinkClick r:id="rId2"/>
              </a:rPr>
              <a:t>https://arcg.is/HiCCu</a:t>
            </a:r>
            <a:endParaRPr lang="en-GB" b="0" i="0" u="sng" dirty="0">
              <a:solidFill>
                <a:srgbClr val="1D3C7B"/>
              </a:solidFill>
              <a:effectLst/>
              <a:highlight>
                <a:srgbClr val="FFFFFF"/>
              </a:highlight>
            </a:endParaRPr>
          </a:p>
          <a:p>
            <a:r>
              <a:rPr lang="en-GB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Tell Us About Your Place for </a:t>
            </a:r>
            <a:r>
              <a:rPr lang="en-GB" b="0" i="0" dirty="0">
                <a:effectLst/>
                <a:highlight>
                  <a:srgbClr val="FFFFFF"/>
                </a:highlight>
              </a:rPr>
              <a:t>young people (ages 12 to 25) </a:t>
            </a:r>
            <a:r>
              <a:rPr lang="en-GB" b="0" i="0" u="sng" dirty="0">
                <a:solidFill>
                  <a:srgbClr val="1D3C7B"/>
                </a:solidFill>
                <a:effectLst/>
                <a:highlight>
                  <a:srgbClr val="FFFFFF"/>
                </a:highlight>
                <a:hlinkClick r:id="rId3"/>
              </a:rPr>
              <a:t>https://arcg.is/CeiP8</a:t>
            </a:r>
            <a:endParaRPr lang="en-GB" b="0" i="0" u="sng" dirty="0">
              <a:solidFill>
                <a:srgbClr val="1D3C7B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619AC9-35D5-E319-8A1E-44832D078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The place standard is also available in different languages (including Arabic, Chinese, Polish and </a:t>
            </a:r>
            <a:r>
              <a:rPr lang="en-GB" dirty="0" err="1"/>
              <a:t>Ukranian</a:t>
            </a:r>
            <a:r>
              <a:rPr lang="en-GB" dirty="0"/>
              <a:t>) here: </a:t>
            </a:r>
            <a:r>
              <a:rPr lang="en-GB" dirty="0">
                <a:hlinkClick r:id="rId4"/>
              </a:rPr>
              <a:t>https://www.ourplace.scot/place-standard-tool-translations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47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1167-51E7-0D80-D918-4236E2D7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Covering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A5714-48AD-EC8F-B9F8-FD5853503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Local Development Planning</a:t>
            </a:r>
          </a:p>
          <a:p>
            <a:r>
              <a:rPr lang="en-GB" dirty="0"/>
              <a:t>Evidence Gathering</a:t>
            </a:r>
          </a:p>
          <a:p>
            <a:pPr lvl="1"/>
            <a:r>
              <a:rPr lang="en-GB" dirty="0"/>
              <a:t>Call for Evidence</a:t>
            </a:r>
          </a:p>
          <a:p>
            <a:pPr lvl="1"/>
            <a:r>
              <a:rPr lang="en-GB" dirty="0"/>
              <a:t>Tell us about your place</a:t>
            </a:r>
          </a:p>
          <a:p>
            <a:r>
              <a:rPr lang="en-GB" dirty="0"/>
              <a:t>Quick Updates</a:t>
            </a:r>
          </a:p>
          <a:p>
            <a:pPr lvl="1"/>
            <a:r>
              <a:rPr lang="en-GB" dirty="0"/>
              <a:t>Local Place Plans</a:t>
            </a:r>
          </a:p>
          <a:p>
            <a:pPr lvl="1"/>
            <a:r>
              <a:rPr lang="en-GB" dirty="0"/>
              <a:t>Self-Build Register</a:t>
            </a:r>
          </a:p>
          <a:p>
            <a:r>
              <a:rPr lang="en-GB" dirty="0"/>
              <a:t>Next Steps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043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03CF4-85D9-AD75-95EA-269D8572A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Quick Updates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E5A07-0A63-6B2C-9A91-346A79750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/>
          <a:lstStyle/>
          <a:p>
            <a:r>
              <a:rPr lang="en-GB" dirty="0"/>
              <a:t>Local Place Plans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DCEBF9-6C0C-692B-C800-7ABC25516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64506"/>
            <a:ext cx="4040188" cy="395128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Communities are invited to prepare local place plans which will inform the local development plan before 30</a:t>
            </a:r>
            <a:r>
              <a:rPr lang="en-GB" baseline="30000" dirty="0"/>
              <a:t>th</a:t>
            </a:r>
            <a:r>
              <a:rPr lang="en-GB" dirty="0"/>
              <a:t> June 2025.</a:t>
            </a:r>
          </a:p>
          <a:p>
            <a:r>
              <a:rPr lang="en-GB" dirty="0"/>
              <a:t>An Easy Read Guide – Just Published</a:t>
            </a:r>
          </a:p>
          <a:p>
            <a:r>
              <a:rPr lang="en-GB" dirty="0"/>
              <a:t>Community Grant Applications (first round 2</a:t>
            </a:r>
            <a:r>
              <a:rPr lang="en-GB" baseline="30000" dirty="0"/>
              <a:t>nd</a:t>
            </a:r>
            <a:r>
              <a:rPr lang="en-GB" dirty="0"/>
              <a:t> September)</a:t>
            </a:r>
          </a:p>
          <a:p>
            <a:r>
              <a:rPr lang="en-GB" dirty="0"/>
              <a:t>More information: </a:t>
            </a:r>
            <a:r>
              <a:rPr lang="en-GB" dirty="0">
                <a:hlinkClick r:id="rId2"/>
              </a:rPr>
              <a:t>https://www.west-dunbarton.gov.uk/council/key-council-documents/local-development-planning/local-place-plans/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405809-0673-72ED-FFE2-51C86F915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/>
          <a:lstStyle/>
          <a:p>
            <a:r>
              <a:rPr lang="en-GB" dirty="0"/>
              <a:t>Self-Build List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2D2D59-98EB-8200-481D-225CB0560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764506"/>
            <a:ext cx="4041775" cy="395128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self-build list helps us to understand the demand for self-build housing in the area.</a:t>
            </a:r>
          </a:p>
          <a:p>
            <a:r>
              <a:rPr lang="en-GB" dirty="0"/>
              <a:t>More information: </a:t>
            </a:r>
            <a:r>
              <a:rPr lang="en-GB" dirty="0">
                <a:hlinkClick r:id="rId3"/>
              </a:rPr>
              <a:t>https://www.west-dunbarton.gov.uk/planning-building-standards/self-build/</a:t>
            </a:r>
            <a:endParaRPr lang="en-GB" dirty="0"/>
          </a:p>
          <a:p>
            <a:r>
              <a:rPr lang="en-GB" dirty="0"/>
              <a:t>Sign Up: </a:t>
            </a:r>
            <a:r>
              <a:rPr lang="en-GB" dirty="0">
                <a:hlinkClick r:id="rId4"/>
              </a:rPr>
              <a:t>https://arcg.is/1uDqvm0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483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EE09-BCF2-8077-AFF1-D67783AF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Next Steps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DC930-FE60-60C3-AF5F-C86A7B923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/>
          <a:lstStyle/>
          <a:p>
            <a:r>
              <a:rPr lang="en-GB" dirty="0"/>
              <a:t>Tell us about your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C6FCE-0510-7123-E05D-345858D05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80530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https://arcg.is/1D8yvS1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79D86-60C0-A7C3-CF2A-90A7FA04D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/>
          <a:lstStyle/>
          <a:p>
            <a:r>
              <a:rPr lang="en-GB" dirty="0"/>
              <a:t>Call for Evidence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090CA-A5E0-ED5E-EFB4-314AD0E3F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980530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4"/>
              </a:rPr>
              <a:t>https://arcg.is/1bLzan0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4617AE50-E94B-C505-C3C6-EA969D7A5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0544"/>
            <a:ext cx="2818656" cy="2818656"/>
          </a:xfrm>
          <a:prstGeom prst="rect">
            <a:avLst/>
          </a:prstGeom>
        </p:spPr>
      </p:pic>
      <p:pic>
        <p:nvPicPr>
          <p:cNvPr id="10" name="Picture 9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C8D83740-30BB-7BF3-C57D-83D083DD3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10544"/>
            <a:ext cx="2818656" cy="28186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19E8E87-4A63-A98F-5E79-78DCEC7F19A7}"/>
              </a:ext>
            </a:extLst>
          </p:cNvPr>
          <p:cNvSpPr txBox="1">
            <a:spLocks/>
          </p:cNvSpPr>
          <p:nvPr/>
        </p:nvSpPr>
        <p:spPr>
          <a:xfrm>
            <a:off x="457200" y="1136306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The surveys are open from 8 July to the 30 September via the QR codes below.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611012-F9CD-E635-C22A-98CEA6466D0C}"/>
              </a:ext>
            </a:extLst>
          </p:cNvPr>
          <p:cNvSpPr txBox="1">
            <a:spLocks/>
          </p:cNvSpPr>
          <p:nvPr/>
        </p:nvSpPr>
        <p:spPr>
          <a:xfrm>
            <a:off x="457200" y="4965818"/>
            <a:ext cx="8229600" cy="695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 dirty="0"/>
              <a:t>Paper copies of the surveys are also available at </a:t>
            </a:r>
          </a:p>
          <a:p>
            <a:pPr algn="r"/>
            <a:r>
              <a:rPr lang="en-GB" sz="1800" dirty="0"/>
              <a:t>16 Church Street, Dumbarton, G82 1QL.</a:t>
            </a:r>
          </a:p>
        </p:txBody>
      </p:sp>
    </p:spTree>
    <p:extLst>
      <p:ext uri="{BB962C8B-B14F-4D97-AF65-F5344CB8AC3E}">
        <p14:creationId xmlns:p14="http://schemas.microsoft.com/office/powerpoint/2010/main" val="3157696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C607-15B9-99A1-B2AF-3116B5CB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Drop-in Sessions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0E25A-3ABC-5413-A596-7F891EB21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Virtual Drop-in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B69AC-B081-1B10-C9A2-93A876AF28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/>
              <a:t>28th </a:t>
            </a:r>
            <a:r>
              <a:rPr lang="en-GB" dirty="0"/>
              <a:t>August, 10am - 11:30am</a:t>
            </a:r>
          </a:p>
          <a:p>
            <a:r>
              <a:rPr lang="en-GB" dirty="0"/>
              <a:t>3rd September, 6:30pm - 8pm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06FD45-3CA9-16AE-FCA4-91848EDCA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 Person drop-in events, with presentation at 4.30pm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21D4C0-8E5D-A666-DF7D-BC52EC609CD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Concord Centre, 25th July, 3pm – 7pm.</a:t>
            </a:r>
          </a:p>
          <a:p>
            <a:r>
              <a:rPr lang="en-GB" dirty="0"/>
              <a:t>Alexandria Community Centre, 28th August, 3pm – 7pm.</a:t>
            </a:r>
          </a:p>
          <a:p>
            <a:r>
              <a:rPr lang="en-GB" dirty="0" err="1"/>
              <a:t>Dalmuir</a:t>
            </a:r>
            <a:r>
              <a:rPr lang="en-GB" dirty="0"/>
              <a:t> Community Centre, 11th September, 3pm – 7pm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541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AF9FA0-880E-A80C-9591-713B622C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Stay in Touch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9D8BC4-EC78-BC52-73CA-92E8A8DC39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Development Plan webpage</a:t>
            </a: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https://www.west-dunbarton.gov.uk/council/key-council-documents/local-development-planning/development-plan/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C0DC36-E534-93D2-DCCE-37B0A6920D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Any questions or comments contact us:</a:t>
            </a:r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ldp@west-dunbarton.gov.uk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Sign up to the Local Development Planning Mailing List: </a:t>
            </a:r>
            <a:r>
              <a:rPr lang="en-GB" sz="2400" dirty="0">
                <a:hlinkClick r:id="rId4"/>
              </a:rPr>
              <a:t>https://arcg.is/5WeK0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80148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6643B6-3E35-0A97-2AEC-6509767B0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6E2B6A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Thank You</a:t>
            </a:r>
            <a:endParaRPr lang="en-GB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E0EE40C-EBA3-F57D-30D4-D6A4CD65CE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99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What is the Development Plan?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556792"/>
            <a:ext cx="5904656" cy="38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1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National Planning Framework </a:t>
            </a:r>
            <a:r>
              <a:rPr lang="en-GB" b="1" dirty="0">
                <a:solidFill>
                  <a:srgbClr val="6E2B6A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(NPF4)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7293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GB" sz="2600" dirty="0"/>
              <a:t>National Spatial Strategy for Scotland to 2045</a:t>
            </a:r>
          </a:p>
          <a:p>
            <a:r>
              <a:rPr lang="en-GB" sz="2600" dirty="0"/>
              <a:t>18 National Developments</a:t>
            </a:r>
          </a:p>
          <a:p>
            <a:r>
              <a:rPr lang="en-GB" sz="2600" dirty="0"/>
              <a:t>33 National Planning Policies</a:t>
            </a:r>
          </a:p>
          <a:p>
            <a:r>
              <a:rPr lang="en-GB" sz="2600" dirty="0"/>
              <a:t>Informs decision making in WDC</a:t>
            </a:r>
          </a:p>
          <a:p>
            <a:r>
              <a:rPr lang="en-GB" sz="2400" dirty="0">
                <a:hlinkClick r:id="rId3"/>
              </a:rPr>
              <a:t>National Planning Framework 4 - </a:t>
            </a:r>
            <a:r>
              <a:rPr lang="en-GB" sz="2400" dirty="0" err="1">
                <a:hlinkClick r:id="rId3"/>
              </a:rPr>
              <a:t>gov.scot</a:t>
            </a:r>
            <a:r>
              <a:rPr lang="en-GB" sz="2400" dirty="0">
                <a:hlinkClick r:id="rId3"/>
              </a:rPr>
              <a:t> (www.gov.scot)</a:t>
            </a:r>
            <a:endParaRPr lang="en-GB" sz="2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76056" y="1052736"/>
            <a:ext cx="3185724" cy="4525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382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17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What is a Local Development Plan?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07293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GB" sz="2700" dirty="0"/>
              <a:t>Part of the development plan and the statutory local planning document</a:t>
            </a:r>
          </a:p>
          <a:p>
            <a:r>
              <a:rPr lang="en-GB" sz="2700" dirty="0"/>
              <a:t>Allocates land for development, and protects other areas from development</a:t>
            </a:r>
          </a:p>
          <a:p>
            <a:r>
              <a:rPr lang="en-GB" sz="2700" dirty="0"/>
              <a:t>Prepared every 10 years</a:t>
            </a:r>
          </a:p>
          <a:p>
            <a:r>
              <a:rPr lang="en-GB" sz="2400" dirty="0">
                <a:hlinkClick r:id="rId3"/>
              </a:rPr>
              <a:t>Development Plan | West Dunbartonshire Council (west-dunbarton.gov.uk)</a:t>
            </a:r>
            <a:endParaRPr lang="en-GB" sz="2700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97644" y="1229800"/>
            <a:ext cx="2066644" cy="2949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1A7E93-CE84-1539-6673-BF3F1D69A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3108101"/>
            <a:ext cx="2912382" cy="20358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482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F3E0-D4DB-B642-F54B-39B680C0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Plans for the Future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16811C-291A-9C3E-222F-0BF434906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62" y="1196752"/>
            <a:ext cx="7305675" cy="4187133"/>
          </a:xfrm>
        </p:spPr>
      </p:pic>
    </p:spTree>
    <p:extLst>
      <p:ext uri="{BB962C8B-B14F-4D97-AF65-F5344CB8AC3E}">
        <p14:creationId xmlns:p14="http://schemas.microsoft.com/office/powerpoint/2010/main" val="212403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139A9-0D0A-4AC2-2D6F-86F4A685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Process Overview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7F7A90-9155-428D-A057-4F262463C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417638"/>
            <a:ext cx="8311776" cy="3893343"/>
          </a:xfrm>
        </p:spPr>
      </p:pic>
    </p:spTree>
    <p:extLst>
      <p:ext uri="{BB962C8B-B14F-4D97-AF65-F5344CB8AC3E}">
        <p14:creationId xmlns:p14="http://schemas.microsoft.com/office/powerpoint/2010/main" val="395035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537CB-C8EC-8AE9-54D3-9BD3238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Development Plan Scheme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774AD3-2A51-BA5C-8E53-3D481081C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43" t="1347" r="11958" b="2957"/>
          <a:stretch/>
        </p:blipFill>
        <p:spPr>
          <a:xfrm>
            <a:off x="3563888" y="858261"/>
            <a:ext cx="5040560" cy="3528392"/>
          </a:xfrm>
          <a:ln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C3E596-FE2A-E4BC-CE55-1F6899F26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Adopted in December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Updated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>
                <a:hlinkClick r:id="rId3"/>
              </a:rPr>
              <a:t>https://www.west-dunbarton.gov.uk/media/h0md3ry3/development-plan-scheme-and-particpation-statement-december-2023-published-version.pdf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62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i="0" dirty="0">
                <a:solidFill>
                  <a:srgbClr val="6E2B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Preparation Timeline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399675"/>
              </p:ext>
            </p:extLst>
          </p:nvPr>
        </p:nvGraphicFramePr>
        <p:xfrm>
          <a:off x="935595" y="1417638"/>
          <a:ext cx="7272809" cy="3955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6011">
                  <a:extLst>
                    <a:ext uri="{9D8B030D-6E8A-4147-A177-3AD203B41FA5}">
                      <a16:colId xmlns:a16="http://schemas.microsoft.com/office/drawing/2014/main" val="2919710637"/>
                    </a:ext>
                  </a:extLst>
                </a:gridCol>
                <a:gridCol w="3636798">
                  <a:extLst>
                    <a:ext uri="{9D8B030D-6E8A-4147-A177-3AD203B41FA5}">
                      <a16:colId xmlns:a16="http://schemas.microsoft.com/office/drawing/2014/main" val="1720344062"/>
                    </a:ext>
                  </a:extLst>
                </a:gridCol>
              </a:tblGrid>
              <a:tr h="304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Action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Proposed timeline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0664256"/>
                  </a:ext>
                </a:extLst>
              </a:tr>
              <a:tr h="608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Publication of draft Development Plan Scheme/Participation Statement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September 2023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542865"/>
                  </a:ext>
                </a:extLst>
              </a:tr>
              <a:tr h="608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Publication of finalised Development Plan Scheme and Participation Statement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December 2023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3002161"/>
                  </a:ext>
                </a:extLst>
              </a:tr>
              <a:tr h="608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Publication of Evidence Report and submission for Gate Check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March 2025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785375"/>
                  </a:ext>
                </a:extLst>
              </a:tr>
              <a:tr h="608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Publication of Proposed Plan and draft Delivery Programme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January 2026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817577"/>
                  </a:ext>
                </a:extLst>
              </a:tr>
              <a:tr h="608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Submission of Proposed Plan to the Scottish Ministers for Examination</a:t>
                      </a:r>
                      <a:endParaRPr lang="en-GB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October 2026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6906784"/>
                  </a:ext>
                </a:extLst>
              </a:tr>
              <a:tr h="608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Expected adoption of Local Development Plan</a:t>
                      </a:r>
                      <a:endParaRPr lang="en-GB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September 2027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2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461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5697</TotalTime>
  <Words>896</Words>
  <Application>Microsoft Office PowerPoint</Application>
  <PresentationFormat>On-screen Show (4:3)</PresentationFormat>
  <Paragraphs>172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Segoe UI</vt:lpstr>
      <vt:lpstr>Office Theme</vt:lpstr>
      <vt:lpstr>Local Development Plan Evidence Gathering Consultations</vt:lpstr>
      <vt:lpstr>Covering</vt:lpstr>
      <vt:lpstr>What is the Development Plan?</vt:lpstr>
      <vt:lpstr>National Planning Framework (NPF4)</vt:lpstr>
      <vt:lpstr>What is a Local Development Plan?</vt:lpstr>
      <vt:lpstr>Plans for the Future</vt:lpstr>
      <vt:lpstr>Process Overview</vt:lpstr>
      <vt:lpstr>Development Plan Scheme</vt:lpstr>
      <vt:lpstr>Preparation Timeline</vt:lpstr>
      <vt:lpstr>Evidence Gathering</vt:lpstr>
      <vt:lpstr>Evidence Gathering: Consultations</vt:lpstr>
      <vt:lpstr>Call for Evidence </vt:lpstr>
      <vt:lpstr>Call for Evidence </vt:lpstr>
      <vt:lpstr>Completing the Survey</vt:lpstr>
      <vt:lpstr>Tell us about your place</vt:lpstr>
      <vt:lpstr>Place Standard Tool</vt:lpstr>
      <vt:lpstr>Themes</vt:lpstr>
      <vt:lpstr>Completing the Survey</vt:lpstr>
      <vt:lpstr>Alternative Versions</vt:lpstr>
      <vt:lpstr>Quick Updates</vt:lpstr>
      <vt:lpstr>Next Steps</vt:lpstr>
      <vt:lpstr>Drop-in Sessions</vt:lpstr>
      <vt:lpstr>Stay in Touch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dfirth</dc:creator>
  <cp:lastModifiedBy>Cameron Clow</cp:lastModifiedBy>
  <cp:revision>238</cp:revision>
  <dcterms:created xsi:type="dcterms:W3CDTF">2014-05-07T08:21:24Z</dcterms:created>
  <dcterms:modified xsi:type="dcterms:W3CDTF">2024-08-27T10:08:59Z</dcterms:modified>
</cp:coreProperties>
</file>